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9" autoAdjust="0"/>
    <p:restoredTop sz="94660"/>
  </p:normalViewPr>
  <p:slideViewPr>
    <p:cSldViewPr snapToGrid="0">
      <p:cViewPr>
        <p:scale>
          <a:sx n="104" d="100"/>
          <a:sy n="104" d="100"/>
        </p:scale>
        <p:origin x="693" y="6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tmp>
</file>

<file path=ppt/media/image11.tmp>
</file>

<file path=ppt/media/image12.tmp>
</file>

<file path=ppt/media/image13.tmp>
</file>

<file path=ppt/media/image14.tmp>
</file>

<file path=ppt/media/image15.tmp>
</file>

<file path=ppt/media/image2.png>
</file>

<file path=ppt/media/image3.png>
</file>

<file path=ppt/media/image4.tmp>
</file>

<file path=ppt/media/image5.tmp>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pic>
        <p:nvPicPr>
          <p:cNvPr id="2" name="图片 1"/>
          <p:cNvPicPr>
            <a:picLocks noChangeAspect="1"/>
          </p:cNvPicPr>
          <p:nvPr userDrawn="1"/>
        </p:nvPicPr>
        <p:blipFill>
          <a:blip r:embed="rId3"/>
          <a:stretch>
            <a:fillRect/>
          </a:stretch>
        </p:blipFill>
        <p:spPr>
          <a:xfrm>
            <a:off x="481464" y="750928"/>
            <a:ext cx="5267401" cy="536494"/>
          </a:xfrm>
          <a:prstGeom prst="rect">
            <a:avLst/>
          </a:prstGeom>
        </p:spPr>
      </p:pic>
    </p:spTree>
    <p:extLst>
      <p:ext uri="{BB962C8B-B14F-4D97-AF65-F5344CB8AC3E}">
        <p14:creationId xmlns:p14="http://schemas.microsoft.com/office/powerpoint/2010/main" val="13389365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b="85416"/>
          <a:stretch/>
        </p:blipFill>
        <p:spPr>
          <a:xfrm>
            <a:off x="0" y="0"/>
            <a:ext cx="9144000" cy="1000125"/>
          </a:xfrm>
          <a:prstGeom prst="rect">
            <a:avLst/>
          </a:prstGeom>
        </p:spPr>
      </p:pic>
      <p:sp>
        <p:nvSpPr>
          <p:cNvPr id="9" name="文本占位符 10">
            <a:extLst>
              <a:ext uri="{FF2B5EF4-FFF2-40B4-BE49-F238E27FC236}">
                <a16:creationId xmlns:a16="http://schemas.microsoft.com/office/drawing/2014/main" id="{01D010F3-905B-4D60-A57E-5C1F1E5D7F48}"/>
              </a:ext>
            </a:extLst>
          </p:cNvPr>
          <p:cNvSpPr>
            <a:spLocks noGrp="1"/>
          </p:cNvSpPr>
          <p:nvPr>
            <p:ph type="body" sz="quarter" idx="10" hasCustomPrompt="1"/>
          </p:nvPr>
        </p:nvSpPr>
        <p:spPr>
          <a:xfrm>
            <a:off x="266700" y="314325"/>
            <a:ext cx="6562725" cy="409575"/>
          </a:xfrm>
        </p:spPr>
        <p:txBody>
          <a:bodyPr>
            <a:normAutofit/>
          </a:bodyPr>
          <a:lstStyle>
            <a:lvl1pPr marL="0" indent="0">
              <a:buNone/>
              <a:defRPr sz="2400">
                <a:solidFill>
                  <a:schemeClr val="bg1"/>
                </a:solidFill>
                <a:latin typeface="Arial" panose="020B0604020202020204" pitchFamily="34" charset="0"/>
                <a:ea typeface="Microsoft YaHei UI" panose="020B0503020204020204" pitchFamily="34" charset="-122"/>
                <a:cs typeface="Arial" panose="020B0604020202020204" pitchFamily="34" charset="0"/>
              </a:defRPr>
            </a:lvl1pPr>
            <a:lvl2pPr marL="457200" indent="0">
              <a:buNone/>
              <a:defRPr/>
            </a:lvl2pPr>
          </a:lstStyle>
          <a:p>
            <a:pPr lvl="0"/>
            <a:r>
              <a:rPr lang="en-US" altLang="zh-CN" dirty="0"/>
              <a:t>Click to Edit Title</a:t>
            </a:r>
          </a:p>
        </p:txBody>
      </p:sp>
      <p:sp>
        <p:nvSpPr>
          <p:cNvPr id="13" name="内容占位符 12"/>
          <p:cNvSpPr>
            <a:spLocks noGrp="1"/>
          </p:cNvSpPr>
          <p:nvPr>
            <p:ph sz="quarter" idx="11" hasCustomPrompt="1"/>
          </p:nvPr>
        </p:nvSpPr>
        <p:spPr>
          <a:xfrm>
            <a:off x="266700" y="1314450"/>
            <a:ext cx="8343900" cy="5200650"/>
          </a:xfrm>
        </p:spPr>
        <p:txBody>
          <a:bodyPr>
            <a:normAutofit/>
          </a:bodyPr>
          <a:lstStyle>
            <a:lvl1pPr>
              <a:defRPr sz="2000" b="0">
                <a:solidFill>
                  <a:schemeClr val="tx1">
                    <a:lumMod val="65000"/>
                    <a:lumOff val="35000"/>
                  </a:schemeClr>
                </a:solidFill>
                <a:latin typeface="Arial" panose="020B0604020202020204" pitchFamily="34" charset="0"/>
                <a:ea typeface="微软雅黑" panose="020B0503020204020204" pitchFamily="34" charset="-122"/>
                <a:cs typeface="Arial" panose="020B0604020202020204" pitchFamily="34" charset="0"/>
              </a:defRPr>
            </a:lvl1pPr>
            <a:lvl2pPr>
              <a:defRPr sz="1800" b="0">
                <a:solidFill>
                  <a:schemeClr val="tx1">
                    <a:lumMod val="65000"/>
                    <a:lumOff val="35000"/>
                  </a:schemeClr>
                </a:solidFill>
                <a:latin typeface="微软雅黑" panose="020B0503020204020204" pitchFamily="34" charset="-122"/>
                <a:ea typeface="微软雅黑" panose="020B0503020204020204" pitchFamily="34" charset="-122"/>
              </a:defRPr>
            </a:lvl2pPr>
            <a:lvl3pPr>
              <a:defRPr sz="1600" b="0">
                <a:solidFill>
                  <a:schemeClr val="tx1">
                    <a:lumMod val="65000"/>
                    <a:lumOff val="35000"/>
                  </a:schemeClr>
                </a:solidFill>
                <a:latin typeface="微软雅黑" panose="020B0503020204020204" pitchFamily="34" charset="-122"/>
                <a:ea typeface="微软雅黑" panose="020B0503020204020204" pitchFamily="34" charset="-122"/>
              </a:defRPr>
            </a:lvl3pPr>
            <a:lvl4pPr>
              <a:defRPr sz="1400" b="0">
                <a:solidFill>
                  <a:schemeClr val="tx1">
                    <a:lumMod val="65000"/>
                    <a:lumOff val="35000"/>
                  </a:schemeClr>
                </a:solidFill>
                <a:latin typeface="微软雅黑" panose="020B0503020204020204" pitchFamily="34" charset="-122"/>
                <a:ea typeface="微软雅黑" panose="020B0503020204020204" pitchFamily="34" charset="-122"/>
              </a:defRPr>
            </a:lvl4pPr>
            <a:lvl5pPr>
              <a:defRPr sz="1400" b="0">
                <a:solidFill>
                  <a:schemeClr val="tx1">
                    <a:lumMod val="65000"/>
                    <a:lumOff val="35000"/>
                  </a:schemeClr>
                </a:solidFill>
                <a:latin typeface="微软雅黑" panose="020B0503020204020204" pitchFamily="34" charset="-122"/>
                <a:ea typeface="微软雅黑" panose="020B0503020204020204" pitchFamily="34" charset="-122"/>
              </a:defRPr>
            </a:lvl5pPr>
          </a:lstStyle>
          <a:p>
            <a:pPr lvl="0"/>
            <a:r>
              <a:rPr lang="en-US" altLang="zh-CN" dirty="0"/>
              <a:t>Click to Edit Text</a:t>
            </a:r>
          </a:p>
        </p:txBody>
      </p:sp>
      <p:pic>
        <p:nvPicPr>
          <p:cNvPr id="2" name="图片 1"/>
          <p:cNvPicPr>
            <a:picLocks noChangeAspect="1"/>
          </p:cNvPicPr>
          <p:nvPr userDrawn="1"/>
        </p:nvPicPr>
        <p:blipFill>
          <a:blip r:embed="rId3"/>
          <a:stretch>
            <a:fillRect/>
          </a:stretch>
        </p:blipFill>
        <p:spPr>
          <a:xfrm>
            <a:off x="6391885" y="314325"/>
            <a:ext cx="2523963" cy="432854"/>
          </a:xfrm>
          <a:prstGeom prst="rect">
            <a:avLst/>
          </a:prstGeom>
        </p:spPr>
      </p:pic>
    </p:spTree>
    <p:extLst>
      <p:ext uri="{BB962C8B-B14F-4D97-AF65-F5344CB8AC3E}">
        <p14:creationId xmlns:p14="http://schemas.microsoft.com/office/powerpoint/2010/main" val="4137035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6D8FFF-10F8-4B9C-9872-CC2BCD3FCFAC}" type="datetimeFigureOut">
              <a:rPr lang="zh-CN" altLang="en-US" smtClean="0"/>
              <a:t>2017/11/16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CC77780-C18D-4550-9036-EB623674AB53}" type="slidenum">
              <a:rPr lang="zh-CN" altLang="en-US" smtClean="0"/>
              <a:t>‹#›</a:t>
            </a:fld>
            <a:endParaRPr lang="zh-CN" altLang="en-US"/>
          </a:p>
        </p:txBody>
      </p:sp>
    </p:spTree>
    <p:extLst>
      <p:ext uri="{BB962C8B-B14F-4D97-AF65-F5344CB8AC3E}">
        <p14:creationId xmlns:p14="http://schemas.microsoft.com/office/powerpoint/2010/main" val="17598416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6D8FFF-10F8-4B9C-9872-CC2BCD3FCFAC}" type="datetimeFigureOut">
              <a:rPr lang="zh-CN" altLang="en-US" smtClean="0"/>
              <a:t>2017/11/16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C77780-C18D-4550-9036-EB623674AB53}" type="slidenum">
              <a:rPr lang="zh-CN" altLang="en-US" smtClean="0"/>
              <a:t>‹#›</a:t>
            </a:fld>
            <a:endParaRPr lang="zh-CN" altLang="en-US"/>
          </a:p>
        </p:txBody>
      </p:sp>
    </p:spTree>
    <p:extLst>
      <p:ext uri="{BB962C8B-B14F-4D97-AF65-F5344CB8AC3E}">
        <p14:creationId xmlns:p14="http://schemas.microsoft.com/office/powerpoint/2010/main" val="32677390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80BDF59C-8876-4C07-86D1-096C6CCDE453}"/>
              </a:ext>
            </a:extLst>
          </p:cNvPr>
          <p:cNvSpPr txBox="1"/>
          <p:nvPr/>
        </p:nvSpPr>
        <p:spPr>
          <a:xfrm>
            <a:off x="535783" y="1883035"/>
            <a:ext cx="6331589" cy="1569660"/>
          </a:xfrm>
          <a:prstGeom prst="rect">
            <a:avLst/>
          </a:prstGeom>
          <a:noFill/>
        </p:spPr>
        <p:txBody>
          <a:bodyPr wrap="square" rtlCol="0">
            <a:spAutoFit/>
          </a:bodyPr>
          <a:lstStyle/>
          <a:p>
            <a:r>
              <a:rPr lang="en-US" altLang="zh-CN" sz="3200" b="1" dirty="0">
                <a:solidFill>
                  <a:schemeClr val="bg1"/>
                </a:solidFill>
                <a:latin typeface="Arial" panose="020B0604020202020204" pitchFamily="34" charset="0"/>
                <a:ea typeface="微软雅黑" panose="020B0503020204020204" pitchFamily="34" charset="-122"/>
                <a:cs typeface="Arial" panose="020B0604020202020204" pitchFamily="34" charset="0"/>
              </a:rPr>
              <a:t>In C++17, templates just got a whole lot easier </a:t>
            </a:r>
            <a:br>
              <a:rPr lang="en-US" altLang="zh-CN" sz="3200" b="1" dirty="0">
                <a:solidFill>
                  <a:schemeClr val="bg1"/>
                </a:solidFill>
                <a:latin typeface="Arial" panose="020B0604020202020204" pitchFamily="34" charset="0"/>
                <a:ea typeface="微软雅黑" panose="020B0503020204020204" pitchFamily="34" charset="-122"/>
                <a:cs typeface="Arial" panose="020B0604020202020204" pitchFamily="34" charset="0"/>
              </a:rPr>
            </a:br>
            <a:r>
              <a:rPr lang="en-US" altLang="zh-CN" sz="3200" b="1" dirty="0">
                <a:solidFill>
                  <a:schemeClr val="bg1"/>
                </a:solidFill>
                <a:latin typeface="Arial" panose="020B0604020202020204" pitchFamily="34" charset="0"/>
                <a:ea typeface="微软雅黑" panose="020B0503020204020204" pitchFamily="34" charset="-122"/>
                <a:cs typeface="Arial" panose="020B0604020202020204" pitchFamily="34" charset="0"/>
              </a:rPr>
              <a:t>(and a little bit harder)</a:t>
            </a:r>
          </a:p>
        </p:txBody>
      </p:sp>
      <p:sp>
        <p:nvSpPr>
          <p:cNvPr id="7" name="文本框 6">
            <a:extLst>
              <a:ext uri="{FF2B5EF4-FFF2-40B4-BE49-F238E27FC236}">
                <a16:creationId xmlns:a16="http://schemas.microsoft.com/office/drawing/2014/main" id="{9641ACBE-BC14-4FC9-81D3-2BCBC14FA20C}"/>
              </a:ext>
            </a:extLst>
          </p:cNvPr>
          <p:cNvSpPr txBox="1"/>
          <p:nvPr/>
        </p:nvSpPr>
        <p:spPr>
          <a:xfrm>
            <a:off x="535783" y="3393698"/>
            <a:ext cx="4319587" cy="400110"/>
          </a:xfrm>
          <a:prstGeom prst="rect">
            <a:avLst/>
          </a:prstGeom>
          <a:noFill/>
        </p:spPr>
        <p:txBody>
          <a:bodyPr wrap="square" rtlCol="0">
            <a:spAutoFit/>
          </a:bodyPr>
          <a:lstStyle/>
          <a:p>
            <a:r>
              <a:rPr lang="en-US" altLang="zh-CN" sz="2000" dirty="0">
                <a:solidFill>
                  <a:schemeClr val="bg1"/>
                </a:solidFill>
                <a:latin typeface="Arial" panose="020B0604020202020204" pitchFamily="34" charset="0"/>
                <a:ea typeface="微软雅黑" panose="020B0503020204020204" pitchFamily="34" charset="-122"/>
                <a:cs typeface="Arial" panose="020B0604020202020204" pitchFamily="34" charset="0"/>
              </a:rPr>
              <a:t>Michael Spertus</a:t>
            </a:r>
          </a:p>
        </p:txBody>
      </p:sp>
      <p:sp>
        <p:nvSpPr>
          <p:cNvPr id="8" name="文本框 7">
            <a:extLst>
              <a:ext uri="{FF2B5EF4-FFF2-40B4-BE49-F238E27FC236}">
                <a16:creationId xmlns:a16="http://schemas.microsoft.com/office/drawing/2014/main" id="{7B3317C5-8A3B-41BC-BEF9-80955951153B}"/>
              </a:ext>
            </a:extLst>
          </p:cNvPr>
          <p:cNvSpPr txBox="1"/>
          <p:nvPr/>
        </p:nvSpPr>
        <p:spPr>
          <a:xfrm>
            <a:off x="535783" y="3904560"/>
            <a:ext cx="4319587" cy="830997"/>
          </a:xfrm>
          <a:prstGeom prst="rect">
            <a:avLst/>
          </a:prstGeom>
          <a:noFill/>
        </p:spPr>
        <p:txBody>
          <a:bodyPr wrap="square" rtlCol="0">
            <a:spAutoFit/>
          </a:bodyPr>
          <a:lstStyle/>
          <a:p>
            <a:endParaRPr lang="en-US" altLang="zh-CN" sz="1600" dirty="0">
              <a:solidFill>
                <a:schemeClr val="bg1">
                  <a:alpha val="40000"/>
                </a:schemeClr>
              </a:solidFill>
              <a:latin typeface="Arial" panose="020B0604020202020204" pitchFamily="34" charset="0"/>
              <a:ea typeface="微软雅黑" panose="020B0503020204020204" pitchFamily="34" charset="-122"/>
              <a:cs typeface="Arial" panose="020B0604020202020204" pitchFamily="34" charset="0"/>
            </a:endParaRPr>
          </a:p>
          <a:p>
            <a:r>
              <a:rPr lang="en-US" altLang="zh-CN" sz="1600" dirty="0">
                <a:solidFill>
                  <a:schemeClr val="bg1">
                    <a:alpha val="40000"/>
                  </a:schemeClr>
                </a:solidFill>
                <a:latin typeface="Arial" panose="020B0604020202020204" pitchFamily="34" charset="0"/>
                <a:ea typeface="微软雅黑" panose="020B0503020204020204" pitchFamily="34" charset="-122"/>
                <a:cs typeface="Arial" panose="020B0604020202020204" pitchFamily="34" charset="0"/>
              </a:rPr>
              <a:t>Fellow/VP, Symantec</a:t>
            </a:r>
            <a:br>
              <a:rPr lang="en-US" altLang="zh-CN" sz="1600" dirty="0">
                <a:solidFill>
                  <a:schemeClr val="bg1">
                    <a:alpha val="40000"/>
                  </a:schemeClr>
                </a:solidFill>
                <a:latin typeface="Arial" panose="020B0604020202020204" pitchFamily="34" charset="0"/>
                <a:ea typeface="微软雅黑" panose="020B0503020204020204" pitchFamily="34" charset="-122"/>
                <a:cs typeface="Arial" panose="020B0604020202020204" pitchFamily="34" charset="0"/>
              </a:rPr>
            </a:br>
            <a:r>
              <a:rPr lang="en-US" altLang="zh-CN" sz="1600" dirty="0">
                <a:solidFill>
                  <a:schemeClr val="bg1">
                    <a:alpha val="40000"/>
                  </a:schemeClr>
                </a:solidFill>
                <a:latin typeface="Arial" panose="020B0604020202020204" pitchFamily="34" charset="0"/>
                <a:ea typeface="微软雅黑" panose="020B0503020204020204" pitchFamily="34" charset="-122"/>
                <a:cs typeface="Arial" panose="020B0604020202020204" pitchFamily="34" charset="0"/>
              </a:rPr>
              <a:t>University of Chicago</a:t>
            </a:r>
          </a:p>
        </p:txBody>
      </p:sp>
    </p:spTree>
    <p:extLst>
      <p:ext uri="{BB962C8B-B14F-4D97-AF65-F5344CB8AC3E}">
        <p14:creationId xmlns:p14="http://schemas.microsoft.com/office/powerpoint/2010/main" val="2080158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A88F6F-E55D-406A-A9B6-5054482EA0FC}"/>
              </a:ext>
            </a:extLst>
          </p:cNvPr>
          <p:cNvSpPr>
            <a:spLocks noGrp="1"/>
          </p:cNvSpPr>
          <p:nvPr>
            <p:ph type="body" sz="quarter" idx="10"/>
          </p:nvPr>
        </p:nvSpPr>
        <p:spPr/>
        <p:txBody>
          <a:bodyPr>
            <a:normAutofit lnSpcReduction="10000"/>
          </a:bodyPr>
          <a:lstStyle/>
          <a:p>
            <a:r>
              <a:rPr lang="en-US" dirty="0"/>
              <a:t>Basic Best Practice  3: Parameter Packs</a:t>
            </a:r>
          </a:p>
        </p:txBody>
      </p:sp>
      <p:pic>
        <p:nvPicPr>
          <p:cNvPr id="5" name="Content Placeholder 4" descr="hack.pptx - PowerPoint">
            <a:extLst>
              <a:ext uri="{FF2B5EF4-FFF2-40B4-BE49-F238E27FC236}">
                <a16:creationId xmlns:a16="http://schemas.microsoft.com/office/drawing/2014/main" id="{A8126F84-71A1-470C-AD3A-53A9DB549D4F}"/>
              </a:ext>
            </a:extLst>
          </p:cNvPr>
          <p:cNvPicPr>
            <a:picLocks noGrp="1" noChangeAspect="1"/>
          </p:cNvPicPr>
          <p:nvPr>
            <p:ph sz="quarter" idx="11"/>
          </p:nvPr>
        </p:nvPicPr>
        <p:blipFill rotWithShape="1">
          <a:blip r:embed="rId2">
            <a:extLst>
              <a:ext uri="{28A0092B-C50C-407E-A947-70E740481C1C}">
                <a14:useLocalDpi xmlns:a14="http://schemas.microsoft.com/office/drawing/2010/main" val="0"/>
              </a:ext>
            </a:extLst>
          </a:blip>
          <a:srcRect l="20094" t="45674" r="14753" b="21724"/>
          <a:stretch/>
        </p:blipFill>
        <p:spPr>
          <a:xfrm>
            <a:off x="330838" y="1594456"/>
            <a:ext cx="8413399" cy="3129178"/>
          </a:xfrm>
        </p:spPr>
      </p:pic>
    </p:spTree>
    <p:extLst>
      <p:ext uri="{BB962C8B-B14F-4D97-AF65-F5344CB8AC3E}">
        <p14:creationId xmlns:p14="http://schemas.microsoft.com/office/powerpoint/2010/main" val="602653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4C68CF0-8528-42CF-A458-4053A5A8CAF7}"/>
              </a:ext>
            </a:extLst>
          </p:cNvPr>
          <p:cNvSpPr>
            <a:spLocks noGrp="1"/>
          </p:cNvSpPr>
          <p:nvPr>
            <p:ph type="body" sz="quarter" idx="10"/>
          </p:nvPr>
        </p:nvSpPr>
        <p:spPr/>
        <p:txBody>
          <a:bodyPr>
            <a:normAutofit fontScale="92500"/>
          </a:bodyPr>
          <a:lstStyle/>
          <a:p>
            <a:r>
              <a:rPr lang="en-US" dirty="0"/>
              <a:t>Advanced Best Practice: Deducible Constructors</a:t>
            </a:r>
          </a:p>
        </p:txBody>
      </p:sp>
      <p:pic>
        <p:nvPicPr>
          <p:cNvPr id="5" name="Content Placeholder 4" descr="hack.pptx - PowerPoint">
            <a:extLst>
              <a:ext uri="{FF2B5EF4-FFF2-40B4-BE49-F238E27FC236}">
                <a16:creationId xmlns:a16="http://schemas.microsoft.com/office/drawing/2014/main" id="{67237113-3DCA-4D1B-8F64-B278F44C3B2B}"/>
              </a:ext>
            </a:extLst>
          </p:cNvPr>
          <p:cNvPicPr>
            <a:picLocks noGrp="1" noChangeAspect="1"/>
          </p:cNvPicPr>
          <p:nvPr>
            <p:ph sz="quarter" idx="11"/>
          </p:nvPr>
        </p:nvPicPr>
        <p:blipFill rotWithShape="1">
          <a:blip r:embed="rId2">
            <a:extLst>
              <a:ext uri="{28A0092B-C50C-407E-A947-70E740481C1C}">
                <a14:useLocalDpi xmlns:a14="http://schemas.microsoft.com/office/drawing/2010/main" val="0"/>
              </a:ext>
            </a:extLst>
          </a:blip>
          <a:srcRect l="21414" t="31978" r="13547" b="24848"/>
          <a:stretch/>
        </p:blipFill>
        <p:spPr>
          <a:xfrm>
            <a:off x="404359" y="1539317"/>
            <a:ext cx="8243384" cy="3657600"/>
          </a:xfrm>
        </p:spPr>
      </p:pic>
    </p:spTree>
    <p:extLst>
      <p:ext uri="{BB962C8B-B14F-4D97-AF65-F5344CB8AC3E}">
        <p14:creationId xmlns:p14="http://schemas.microsoft.com/office/powerpoint/2010/main" val="306845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5C47911-B694-444F-8440-C5B14F64B1AC}"/>
              </a:ext>
            </a:extLst>
          </p:cNvPr>
          <p:cNvSpPr>
            <a:spLocks noGrp="1"/>
          </p:cNvSpPr>
          <p:nvPr>
            <p:ph type="body" sz="quarter" idx="10"/>
          </p:nvPr>
        </p:nvSpPr>
        <p:spPr/>
        <p:txBody>
          <a:bodyPr>
            <a:normAutofit lnSpcReduction="10000"/>
          </a:bodyPr>
          <a:lstStyle/>
          <a:p>
            <a:r>
              <a:rPr lang="en-US" dirty="0"/>
              <a:t>Deducible Constructors (</a:t>
            </a:r>
            <a:r>
              <a:rPr lang="en-US" dirty="0" err="1"/>
              <a:t>cont</a:t>
            </a:r>
            <a:r>
              <a:rPr lang="en-US" dirty="0"/>
              <a:t>)</a:t>
            </a:r>
          </a:p>
        </p:txBody>
      </p:sp>
      <p:pic>
        <p:nvPicPr>
          <p:cNvPr id="5" name="Content Placeholder 4" descr="hack.pptx - PowerPoint">
            <a:extLst>
              <a:ext uri="{FF2B5EF4-FFF2-40B4-BE49-F238E27FC236}">
                <a16:creationId xmlns:a16="http://schemas.microsoft.com/office/drawing/2014/main" id="{81588993-B63D-4F50-8540-65C40C719A91}"/>
              </a:ext>
            </a:extLst>
          </p:cNvPr>
          <p:cNvPicPr>
            <a:picLocks noGrp="1" noChangeAspect="1"/>
          </p:cNvPicPr>
          <p:nvPr>
            <p:ph sz="quarter" idx="11"/>
          </p:nvPr>
        </p:nvPicPr>
        <p:blipFill rotWithShape="1">
          <a:blip r:embed="rId2">
            <a:extLst>
              <a:ext uri="{28A0092B-C50C-407E-A947-70E740481C1C}">
                <a14:useLocalDpi xmlns:a14="http://schemas.microsoft.com/office/drawing/2010/main" val="0"/>
              </a:ext>
            </a:extLst>
          </a:blip>
          <a:srcRect l="21759" t="48236" r="12457" b="20840"/>
          <a:stretch/>
        </p:blipFill>
        <p:spPr>
          <a:xfrm>
            <a:off x="266700" y="1548506"/>
            <a:ext cx="8385638" cy="2881050"/>
          </a:xfrm>
        </p:spPr>
      </p:pic>
    </p:spTree>
    <p:extLst>
      <p:ext uri="{BB962C8B-B14F-4D97-AF65-F5344CB8AC3E}">
        <p14:creationId xmlns:p14="http://schemas.microsoft.com/office/powerpoint/2010/main" val="1799173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33F2F7A-1251-4C71-82C4-700FE99A578B}"/>
              </a:ext>
            </a:extLst>
          </p:cNvPr>
          <p:cNvSpPr>
            <a:spLocks noGrp="1"/>
          </p:cNvSpPr>
          <p:nvPr>
            <p:ph type="body" sz="quarter" idx="10"/>
          </p:nvPr>
        </p:nvSpPr>
        <p:spPr/>
        <p:txBody>
          <a:bodyPr>
            <a:normAutofit lnSpcReduction="10000"/>
          </a:bodyPr>
          <a:lstStyle/>
          <a:p>
            <a:r>
              <a:rPr lang="en-US" dirty="0"/>
              <a:t>Advanced Best Practice: Pass by value</a:t>
            </a:r>
          </a:p>
        </p:txBody>
      </p:sp>
      <p:pic>
        <p:nvPicPr>
          <p:cNvPr id="13" name="Content Placeholder 12" descr="hack.pptx - PowerPoint">
            <a:extLst>
              <a:ext uri="{FF2B5EF4-FFF2-40B4-BE49-F238E27FC236}">
                <a16:creationId xmlns:a16="http://schemas.microsoft.com/office/drawing/2014/main" id="{B9076C90-0CCD-4E2F-8B9A-1FC4C3D84689}"/>
              </a:ext>
            </a:extLst>
          </p:cNvPr>
          <p:cNvPicPr>
            <a:picLocks noGrp="1" noChangeAspect="1"/>
          </p:cNvPicPr>
          <p:nvPr>
            <p:ph sz="quarter" idx="11"/>
          </p:nvPr>
        </p:nvPicPr>
        <p:blipFill rotWithShape="1">
          <a:blip r:embed="rId2">
            <a:extLst>
              <a:ext uri="{28A0092B-C50C-407E-A947-70E740481C1C}">
                <a14:useLocalDpi xmlns:a14="http://schemas.microsoft.com/office/drawing/2010/main" val="0"/>
              </a:ext>
            </a:extLst>
          </a:blip>
          <a:srcRect l="28532" t="31450" r="5970" b="15185"/>
          <a:stretch/>
        </p:blipFill>
        <p:spPr>
          <a:xfrm>
            <a:off x="349218" y="1461201"/>
            <a:ext cx="8577083" cy="4861483"/>
          </a:xfrm>
        </p:spPr>
      </p:pic>
    </p:spTree>
    <p:extLst>
      <p:ext uri="{BB962C8B-B14F-4D97-AF65-F5344CB8AC3E}">
        <p14:creationId xmlns:p14="http://schemas.microsoft.com/office/powerpoint/2010/main" val="2690559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F92F67-3B37-4CF0-9944-5A8C78ABB08C}"/>
              </a:ext>
            </a:extLst>
          </p:cNvPr>
          <p:cNvSpPr>
            <a:spLocks noGrp="1"/>
          </p:cNvSpPr>
          <p:nvPr>
            <p:ph type="body" sz="quarter" idx="10"/>
          </p:nvPr>
        </p:nvSpPr>
        <p:spPr/>
        <p:txBody>
          <a:bodyPr>
            <a:normAutofit lnSpcReduction="10000"/>
          </a:bodyPr>
          <a:lstStyle/>
          <a:p>
            <a:r>
              <a:rPr lang="en-US" dirty="0"/>
              <a:t>Coolest Best Practice: Prepare for Concepts</a:t>
            </a:r>
          </a:p>
        </p:txBody>
      </p:sp>
      <p:sp>
        <p:nvSpPr>
          <p:cNvPr id="3" name="Content Placeholder 2">
            <a:extLst>
              <a:ext uri="{FF2B5EF4-FFF2-40B4-BE49-F238E27FC236}">
                <a16:creationId xmlns:a16="http://schemas.microsoft.com/office/drawing/2014/main" id="{79751938-2D09-4DDF-BD90-846301CE5142}"/>
              </a:ext>
            </a:extLst>
          </p:cNvPr>
          <p:cNvSpPr>
            <a:spLocks noGrp="1"/>
          </p:cNvSpPr>
          <p:nvPr>
            <p:ph sz="quarter" idx="11"/>
          </p:nvPr>
        </p:nvSpPr>
        <p:spPr/>
        <p:txBody>
          <a:bodyPr/>
          <a:lstStyle/>
          <a:p>
            <a:pPr defTabSz="371475" eaLnBrk="0" hangingPunct="0">
              <a:lnSpc>
                <a:spcPct val="95000"/>
              </a:lnSpc>
            </a:pPr>
            <a:r>
              <a:rPr lang="en-US" dirty="0">
                <a:latin typeface="Times New Roman" pitchFamily="18" charset="0"/>
              </a:rPr>
              <a:t>While this Best Practice is a little more abstract than the previous ones, it is my favorite because it is a new Best Practice that is showing up in multiple language features, suggesting a deeper unifying meaning that tells you that you are on the right track. More concretely, we had to put many constrained deduction guides in </a:t>
            </a:r>
            <a:r>
              <a:rPr lang="en-US" dirty="0">
                <a:latin typeface="Courier New" panose="02070309020205020404" pitchFamily="49" charset="0"/>
                <a:cs typeface="Courier New" panose="02070309020205020404" pitchFamily="49" charset="0"/>
              </a:rPr>
              <a:t>unordered_set</a:t>
            </a:r>
            <a:r>
              <a:rPr lang="en-US" dirty="0">
                <a:cs typeface="Courier New" panose="02070309020205020404" pitchFamily="49" charset="0"/>
              </a:rPr>
              <a:t> to avoid constructor ambiguity. For example, it is unclear in an expression like </a:t>
            </a:r>
            <a:r>
              <a:rPr lang="en-US" dirty="0">
                <a:latin typeface="Consolas" panose="020B0609020204030204" pitchFamily="49" charset="0"/>
                <a:cs typeface="Courier New" panose="02070309020205020404" pitchFamily="49" charset="0"/>
              </a:rPr>
              <a:t>unordered_set(5, x)</a:t>
            </a:r>
            <a:r>
              <a:rPr lang="en-US" dirty="0">
                <a:cs typeface="Courier New" panose="02070309020205020404" pitchFamily="49" charset="0"/>
              </a:rPr>
              <a:t> whether you mean to invoke </a:t>
            </a:r>
            <a:r>
              <a:rPr lang="en-US" dirty="0">
                <a:latin typeface="Consolas" panose="020B0609020204030204" pitchFamily="49" charset="0"/>
                <a:cs typeface="Courier New" panose="02070309020205020404" pitchFamily="49" charset="0"/>
              </a:rPr>
              <a:t>unordered_set(size_type, Hash)</a:t>
            </a:r>
            <a:r>
              <a:rPr lang="en-US" dirty="0">
                <a:cs typeface="Courier New" panose="02070309020205020404" pitchFamily="49" charset="0"/>
              </a:rPr>
              <a:t> or </a:t>
            </a:r>
            <a:r>
              <a:rPr lang="en-US" dirty="0">
                <a:latin typeface="Consolas" panose="020B0609020204030204" pitchFamily="49" charset="0"/>
                <a:cs typeface="Courier New" panose="02070309020205020404" pitchFamily="49" charset="0"/>
              </a:rPr>
              <a:t>unordered_set(size_type, Allocator)</a:t>
            </a:r>
            <a:r>
              <a:rPr lang="en-US" dirty="0">
                <a:cs typeface="Courier New" panose="02070309020205020404" pitchFamily="49" charset="0"/>
              </a:rPr>
              <a:t>. </a:t>
            </a:r>
          </a:p>
          <a:p>
            <a:pPr defTabSz="371475" eaLnBrk="0" hangingPunct="0">
              <a:lnSpc>
                <a:spcPct val="95000"/>
              </a:lnSpc>
            </a:pPr>
            <a:endParaRPr lang="en-US" dirty="0">
              <a:cs typeface="Courier New" panose="02070309020205020404" pitchFamily="49" charset="0"/>
            </a:endParaRPr>
          </a:p>
          <a:p>
            <a:pPr defTabSz="371475" eaLnBrk="0" hangingPunct="0">
              <a:lnSpc>
                <a:spcPct val="95000"/>
              </a:lnSpc>
            </a:pPr>
            <a:r>
              <a:rPr lang="en-US" dirty="0">
                <a:cs typeface="Courier New" panose="02070309020205020404" pitchFamily="49" charset="0"/>
              </a:rPr>
              <a:t>Reflecting on the ambiguity, the real point here is that since </a:t>
            </a:r>
            <a:r>
              <a:rPr lang="en-US" dirty="0">
                <a:latin typeface="Consolas" panose="020B0609020204030204" pitchFamily="49" charset="0"/>
                <a:cs typeface="Courier New" panose="02070309020205020404" pitchFamily="49" charset="0"/>
              </a:rPr>
              <a:t>Hash</a:t>
            </a:r>
            <a:r>
              <a:rPr lang="en-US" dirty="0">
                <a:cs typeface="Courier New" panose="02070309020205020404" pitchFamily="49" charset="0"/>
              </a:rPr>
              <a:t> and </a:t>
            </a:r>
            <a:r>
              <a:rPr lang="en-US" dirty="0">
                <a:latin typeface="Consolas" panose="020B0609020204030204" pitchFamily="49" charset="0"/>
                <a:cs typeface="Courier New" panose="02070309020205020404" pitchFamily="49" charset="0"/>
              </a:rPr>
              <a:t>Allocator</a:t>
            </a:r>
            <a:r>
              <a:rPr lang="en-US" dirty="0">
                <a:cs typeface="Courier New" panose="02070309020205020404" pitchFamily="49" charset="0"/>
              </a:rPr>
              <a:t> are not constrained, they are just names. If only the compiler understood that Allocator is an allocator and Hash is a hashing function, there would be no ambiguity. But this is also one of the main ideas behind Concepts! </a:t>
            </a:r>
          </a:p>
          <a:p>
            <a:pPr marL="0" indent="0">
              <a:buNone/>
            </a:pPr>
            <a:endParaRPr lang="en-US" dirty="0"/>
          </a:p>
        </p:txBody>
      </p:sp>
    </p:spTree>
    <p:extLst>
      <p:ext uri="{BB962C8B-B14F-4D97-AF65-F5344CB8AC3E}">
        <p14:creationId xmlns:p14="http://schemas.microsoft.com/office/powerpoint/2010/main" val="560714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231B0CE-DEFC-470F-AC78-D7D93307911A}"/>
              </a:ext>
            </a:extLst>
          </p:cNvPr>
          <p:cNvSpPr>
            <a:spLocks noGrp="1"/>
          </p:cNvSpPr>
          <p:nvPr>
            <p:ph type="body" sz="quarter" idx="10"/>
          </p:nvPr>
        </p:nvSpPr>
        <p:spPr/>
        <p:txBody>
          <a:bodyPr>
            <a:normAutofit lnSpcReduction="10000"/>
          </a:bodyPr>
          <a:lstStyle/>
          <a:p>
            <a:r>
              <a:rPr lang="en-US" dirty="0"/>
              <a:t>Preparing for Concepts (</a:t>
            </a:r>
            <a:r>
              <a:rPr lang="en-US" dirty="0" err="1"/>
              <a:t>cont</a:t>
            </a:r>
            <a:r>
              <a:rPr lang="en-US" dirty="0"/>
              <a:t>)</a:t>
            </a:r>
          </a:p>
        </p:txBody>
      </p:sp>
      <p:pic>
        <p:nvPicPr>
          <p:cNvPr id="13" name="Content Placeholder 12" descr="hack.pptx - PowerPoint">
            <a:extLst>
              <a:ext uri="{FF2B5EF4-FFF2-40B4-BE49-F238E27FC236}">
                <a16:creationId xmlns:a16="http://schemas.microsoft.com/office/drawing/2014/main" id="{26BAAD63-E238-40B8-8892-D832A853CEBA}"/>
              </a:ext>
            </a:extLst>
          </p:cNvPr>
          <p:cNvPicPr>
            <a:picLocks noGrp="1" noChangeAspect="1"/>
          </p:cNvPicPr>
          <p:nvPr>
            <p:ph sz="quarter" idx="11"/>
          </p:nvPr>
        </p:nvPicPr>
        <p:blipFill rotWithShape="1">
          <a:blip r:embed="rId2">
            <a:extLst>
              <a:ext uri="{28A0092B-C50C-407E-A947-70E740481C1C}">
                <a14:useLocalDpi xmlns:a14="http://schemas.microsoft.com/office/drawing/2010/main" val="0"/>
              </a:ext>
            </a:extLst>
          </a:blip>
          <a:srcRect l="27901" t="29770" r="6601" b="22165"/>
          <a:stretch/>
        </p:blipFill>
        <p:spPr>
          <a:xfrm>
            <a:off x="459496" y="1396872"/>
            <a:ext cx="8240163" cy="4089528"/>
          </a:xfrm>
        </p:spPr>
      </p:pic>
    </p:spTree>
    <p:extLst>
      <p:ext uri="{BB962C8B-B14F-4D97-AF65-F5344CB8AC3E}">
        <p14:creationId xmlns:p14="http://schemas.microsoft.com/office/powerpoint/2010/main" val="1078529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991612-AC04-4711-AB44-B9600FEF62DA}"/>
              </a:ext>
            </a:extLst>
          </p:cNvPr>
          <p:cNvSpPr>
            <a:spLocks noGrp="1"/>
          </p:cNvSpPr>
          <p:nvPr>
            <p:ph type="body" sz="quarter" idx="10"/>
          </p:nvPr>
        </p:nvSpPr>
        <p:spPr/>
        <p:txBody>
          <a:bodyPr>
            <a:normAutofit lnSpcReduction="10000"/>
          </a:bodyPr>
          <a:lstStyle/>
          <a:p>
            <a:r>
              <a:rPr lang="en-US" dirty="0"/>
              <a:t>template&lt;auto&gt;</a:t>
            </a:r>
          </a:p>
        </p:txBody>
      </p:sp>
      <p:sp>
        <p:nvSpPr>
          <p:cNvPr id="3" name="Content Placeholder 2">
            <a:extLst>
              <a:ext uri="{FF2B5EF4-FFF2-40B4-BE49-F238E27FC236}">
                <a16:creationId xmlns:a16="http://schemas.microsoft.com/office/drawing/2014/main" id="{119EEE47-433F-4DDE-91BB-EC3EC2CE7C1A}"/>
              </a:ext>
            </a:extLst>
          </p:cNvPr>
          <p:cNvSpPr>
            <a:spLocks noGrp="1"/>
          </p:cNvSpPr>
          <p:nvPr>
            <p:ph sz="quarter" idx="11"/>
          </p:nvPr>
        </p:nvSpPr>
        <p:spPr/>
        <p:txBody>
          <a:bodyPr/>
          <a:lstStyle/>
          <a:p>
            <a:r>
              <a:rPr lang="en-US" dirty="0"/>
              <a:t>C++ has another great template feature that is as simple as CTAD is intricate</a:t>
            </a:r>
          </a:p>
          <a:p>
            <a:r>
              <a:rPr lang="en-US" dirty="0"/>
              <a:t>Non-type template parameters can now be </a:t>
            </a:r>
            <a:r>
              <a:rPr lang="en-US" dirty="0">
                <a:latin typeface="Courier New" panose="02070309020205020404" pitchFamily="49" charset="0"/>
                <a:cs typeface="Courier New" panose="02070309020205020404" pitchFamily="49" charset="0"/>
              </a:rPr>
              <a:t>auto</a:t>
            </a:r>
            <a:r>
              <a:rPr lang="en-US" dirty="0"/>
              <a:t>, just like you would expect</a:t>
            </a:r>
          </a:p>
          <a:p>
            <a:r>
              <a:rPr lang="en-US" dirty="0"/>
              <a:t>Suppose we wanted to create a </a:t>
            </a:r>
            <a:r>
              <a:rPr lang="en-US" dirty="0">
                <a:latin typeface="Courier New" panose="02070309020205020404" pitchFamily="49" charset="0"/>
                <a:cs typeface="Courier New" panose="02070309020205020404" pitchFamily="49" charset="0"/>
              </a:rPr>
              <a:t>constant</a:t>
            </a:r>
            <a:r>
              <a:rPr lang="en-US" dirty="0"/>
              <a:t> template that subsumes </a:t>
            </a:r>
            <a:r>
              <a:rPr lang="en-US" dirty="0" err="1">
                <a:latin typeface="Courier New" panose="02070309020205020404" pitchFamily="49" charset="0"/>
                <a:cs typeface="Courier New" panose="02070309020205020404" pitchFamily="49" charset="0"/>
              </a:rPr>
              <a:t>integer_constant</a:t>
            </a:r>
            <a:r>
              <a:rPr lang="en-US" dirty="0"/>
              <a:t>, </a:t>
            </a:r>
            <a:r>
              <a:rPr lang="en-US" dirty="0" err="1">
                <a:latin typeface="Courier New" panose="02070309020205020404" pitchFamily="49" charset="0"/>
                <a:cs typeface="Courier New" panose="02070309020205020404" pitchFamily="49" charset="0"/>
              </a:rPr>
              <a:t>bool_constant</a:t>
            </a:r>
            <a:r>
              <a:rPr lang="en-US" dirty="0"/>
              <a:t>, etc.</a:t>
            </a:r>
          </a:p>
          <a:p>
            <a:r>
              <a:rPr lang="en-US" dirty="0"/>
              <a:t>It’s as simple as</a:t>
            </a:r>
            <a:br>
              <a:rPr lang="en-US" dirty="0"/>
            </a:br>
            <a:r>
              <a:rPr lang="en-US" dirty="0">
                <a:latin typeface="Courier New" panose="02070309020205020404" pitchFamily="49" charset="0"/>
                <a:cs typeface="Courier New" panose="02070309020205020404" pitchFamily="49" charset="0"/>
              </a:rPr>
              <a:t>template &lt;auto x&gt; </a:t>
            </a:r>
            <a:r>
              <a:rPr lang="en-US" dirty="0" err="1">
                <a:latin typeface="Courier New" panose="02070309020205020404" pitchFamily="49" charset="0"/>
                <a:cs typeface="Courier New" panose="02070309020205020404" pitchFamily="49" charset="0"/>
              </a:rPr>
              <a:t>constexpr</a:t>
            </a:r>
            <a:r>
              <a:rPr lang="en-US" dirty="0">
                <a:latin typeface="Courier New" panose="02070309020205020404" pitchFamily="49" charset="0"/>
                <a:cs typeface="Courier New" panose="02070309020205020404" pitchFamily="49" charset="0"/>
              </a:rPr>
              <a:t> auto constant = x;</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auto ci = constant&lt;5&gt;; // constant&lt;int&gt;</a:t>
            </a:r>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auto cd = constant&lt;'c’&gt;; // constant&lt;char&gt; </a:t>
            </a:r>
          </a:p>
          <a:p>
            <a:r>
              <a:rPr lang="en-US" dirty="0">
                <a:latin typeface="+mn-lt"/>
                <a:cs typeface="Courier New" panose="02070309020205020404" pitchFamily="49" charset="0"/>
              </a:rPr>
              <a:t>It even handles cases which were impossible in C++14 where you can’t write down the type of an object, like a lambda</a:t>
            </a:r>
          </a:p>
        </p:txBody>
      </p:sp>
    </p:spTree>
    <p:extLst>
      <p:ext uri="{BB962C8B-B14F-4D97-AF65-F5344CB8AC3E}">
        <p14:creationId xmlns:p14="http://schemas.microsoft.com/office/powerpoint/2010/main" val="28020149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27AF3A9-1463-4BB2-B27D-24FE4FEE3CF8}"/>
              </a:ext>
            </a:extLst>
          </p:cNvPr>
          <p:cNvSpPr>
            <a:spLocks noGrp="1"/>
          </p:cNvSpPr>
          <p:nvPr>
            <p:ph type="body" sz="quarter" idx="10"/>
          </p:nvPr>
        </p:nvSpPr>
        <p:spPr/>
        <p:txBody>
          <a:bodyPr>
            <a:normAutofit lnSpcReduction="10000"/>
          </a:bodyPr>
          <a:lstStyle/>
          <a:p>
            <a:r>
              <a:rPr lang="en-US" dirty="0"/>
              <a:t>Variadic folding</a:t>
            </a:r>
          </a:p>
        </p:txBody>
      </p:sp>
      <p:sp>
        <p:nvSpPr>
          <p:cNvPr id="3" name="Content Placeholder 2">
            <a:extLst>
              <a:ext uri="{FF2B5EF4-FFF2-40B4-BE49-F238E27FC236}">
                <a16:creationId xmlns:a16="http://schemas.microsoft.com/office/drawing/2014/main" id="{5081F3F4-4E77-4608-8AE5-EF1CF37FAC6C}"/>
              </a:ext>
            </a:extLst>
          </p:cNvPr>
          <p:cNvSpPr>
            <a:spLocks noGrp="1"/>
          </p:cNvSpPr>
          <p:nvPr>
            <p:ph sz="quarter" idx="11"/>
          </p:nvPr>
        </p:nvSpPr>
        <p:spPr/>
        <p:txBody>
          <a:bodyPr/>
          <a:lstStyle/>
          <a:p>
            <a:r>
              <a:rPr lang="en-US" dirty="0"/>
              <a:t>Working with template parameter packs can be a mess in C++14, because it is awkward to expand them</a:t>
            </a:r>
          </a:p>
          <a:p>
            <a:r>
              <a:rPr lang="en-US" dirty="0"/>
              <a:t>That got a whole lot better in C++17 (and should get even better in C++20)</a:t>
            </a:r>
          </a:p>
          <a:p>
            <a:r>
              <a:rPr lang="en-US" dirty="0"/>
              <a:t>C++17 allows folding of parameter packs with binary operators</a:t>
            </a:r>
          </a:p>
          <a:p>
            <a:r>
              <a:rPr lang="en-US" dirty="0"/>
              <a:t>This is easier to look at an example (from </a:t>
            </a:r>
            <a:r>
              <a:rPr lang="en-US" dirty="0" err="1"/>
              <a:t>cppreference</a:t>
            </a:r>
            <a:r>
              <a:rPr lang="en-US" dirty="0"/>
              <a:t>) and understand than explain the technicalities</a:t>
            </a:r>
          </a:p>
          <a:p>
            <a:endParaRPr lang="en-US" dirty="0"/>
          </a:p>
        </p:txBody>
      </p:sp>
      <p:pic>
        <p:nvPicPr>
          <p:cNvPr id="5" name="Picture 4" descr="fold expression - cppreference.com - Mozilla Firefox">
            <a:extLst>
              <a:ext uri="{FF2B5EF4-FFF2-40B4-BE49-F238E27FC236}">
                <a16:creationId xmlns:a16="http://schemas.microsoft.com/office/drawing/2014/main" id="{DD3910D3-78D5-404E-85C0-2FA794E92250}"/>
              </a:ext>
            </a:extLst>
          </p:cNvPr>
          <p:cNvPicPr>
            <a:picLocks noChangeAspect="1"/>
          </p:cNvPicPr>
          <p:nvPr/>
        </p:nvPicPr>
        <p:blipFill rotWithShape="1">
          <a:blip r:embed="rId2">
            <a:extLst>
              <a:ext uri="{28A0092B-C50C-407E-A947-70E740481C1C}">
                <a14:useLocalDpi xmlns:a14="http://schemas.microsoft.com/office/drawing/2010/main" val="0"/>
              </a:ext>
            </a:extLst>
          </a:blip>
          <a:srcRect l="16884" t="63612" r="22111" b="18999"/>
          <a:stretch/>
        </p:blipFill>
        <p:spPr>
          <a:xfrm>
            <a:off x="0" y="3868968"/>
            <a:ext cx="8813162" cy="1796636"/>
          </a:xfrm>
          <a:prstGeom prst="rect">
            <a:avLst/>
          </a:prstGeom>
        </p:spPr>
      </p:pic>
    </p:spTree>
    <p:extLst>
      <p:ext uri="{BB962C8B-B14F-4D97-AF65-F5344CB8AC3E}">
        <p14:creationId xmlns:p14="http://schemas.microsoft.com/office/powerpoint/2010/main" val="269543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56C9057-9CB7-40EB-8105-5706AD1A8494}"/>
              </a:ext>
            </a:extLst>
          </p:cNvPr>
          <p:cNvSpPr>
            <a:spLocks noGrp="1"/>
          </p:cNvSpPr>
          <p:nvPr>
            <p:ph type="body" sz="quarter" idx="10"/>
          </p:nvPr>
        </p:nvSpPr>
        <p:spPr/>
        <p:txBody>
          <a:bodyPr>
            <a:normAutofit lnSpcReduction="10000"/>
          </a:bodyPr>
          <a:lstStyle/>
          <a:p>
            <a:r>
              <a:rPr lang="en-US" dirty="0"/>
              <a:t>If </a:t>
            </a:r>
            <a:r>
              <a:rPr lang="en-US" dirty="0" err="1"/>
              <a:t>constexpr</a:t>
            </a:r>
            <a:endParaRPr lang="en-US" dirty="0"/>
          </a:p>
        </p:txBody>
      </p:sp>
      <p:sp>
        <p:nvSpPr>
          <p:cNvPr id="3" name="Content Placeholder 2">
            <a:extLst>
              <a:ext uri="{FF2B5EF4-FFF2-40B4-BE49-F238E27FC236}">
                <a16:creationId xmlns:a16="http://schemas.microsoft.com/office/drawing/2014/main" id="{6A10460E-63BC-4A54-A957-C506BA8C5765}"/>
              </a:ext>
            </a:extLst>
          </p:cNvPr>
          <p:cNvSpPr>
            <a:spLocks noGrp="1"/>
          </p:cNvSpPr>
          <p:nvPr>
            <p:ph sz="quarter" idx="11"/>
          </p:nvPr>
        </p:nvSpPr>
        <p:spPr/>
        <p:txBody>
          <a:bodyPr/>
          <a:lstStyle/>
          <a:p>
            <a:r>
              <a:rPr lang="en-US" dirty="0"/>
              <a:t>In C++14, one often as to write many auxiliary functions to dispatch at compile-time</a:t>
            </a:r>
          </a:p>
          <a:p>
            <a:r>
              <a:rPr lang="en-US" dirty="0"/>
              <a:t>Consider the famous </a:t>
            </a:r>
            <a:r>
              <a:rPr lang="en-US" dirty="0" err="1"/>
              <a:t>optimized_copy</a:t>
            </a:r>
            <a:r>
              <a:rPr lang="en-US" dirty="0"/>
              <a:t> example</a:t>
            </a:r>
          </a:p>
        </p:txBody>
      </p:sp>
      <p:pic>
        <p:nvPicPr>
          <p:cNvPr id="5" name="Picture 4" descr="optimized_copy.h* - Microsoft Visual Studio">
            <a:extLst>
              <a:ext uri="{FF2B5EF4-FFF2-40B4-BE49-F238E27FC236}">
                <a16:creationId xmlns:a16="http://schemas.microsoft.com/office/drawing/2014/main" id="{2553DE07-852A-449D-A7C4-D1C922928FC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4321" t="15021" r="8750" b="40506"/>
          <a:stretch/>
        </p:blipFill>
        <p:spPr>
          <a:xfrm>
            <a:off x="624916" y="2531831"/>
            <a:ext cx="6816982" cy="3460016"/>
          </a:xfrm>
          <a:prstGeom prst="rect">
            <a:avLst/>
          </a:prstGeom>
        </p:spPr>
      </p:pic>
    </p:spTree>
    <p:extLst>
      <p:ext uri="{BB962C8B-B14F-4D97-AF65-F5344CB8AC3E}">
        <p14:creationId xmlns:p14="http://schemas.microsoft.com/office/powerpoint/2010/main" val="634024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D74944-3464-4F35-AE79-4DA6EB8EB98D}"/>
              </a:ext>
            </a:extLst>
          </p:cNvPr>
          <p:cNvSpPr>
            <a:spLocks noGrp="1"/>
          </p:cNvSpPr>
          <p:nvPr>
            <p:ph type="body" sz="quarter" idx="10"/>
          </p:nvPr>
        </p:nvSpPr>
        <p:spPr/>
        <p:txBody>
          <a:bodyPr>
            <a:normAutofit lnSpcReduction="10000"/>
          </a:bodyPr>
          <a:lstStyle/>
          <a:p>
            <a:r>
              <a:rPr lang="en-US" dirty="0"/>
              <a:t>Now let’s see it in C++17</a:t>
            </a:r>
          </a:p>
        </p:txBody>
      </p:sp>
      <p:pic>
        <p:nvPicPr>
          <p:cNvPr id="5" name="Content Placeholder 4" descr="optimized_copy.h* - Microsoft Visual Studio">
            <a:extLst>
              <a:ext uri="{FF2B5EF4-FFF2-40B4-BE49-F238E27FC236}">
                <a16:creationId xmlns:a16="http://schemas.microsoft.com/office/drawing/2014/main" id="{03CB22EA-1237-4DF6-B574-28C98C6210D9}"/>
              </a:ext>
            </a:extLst>
          </p:cNvPr>
          <p:cNvPicPr>
            <a:picLocks noGrp="1" noChangeAspect="1"/>
          </p:cNvPicPr>
          <p:nvPr>
            <p:ph sz="quarter" idx="11"/>
          </p:nvPr>
        </p:nvPicPr>
        <p:blipFill rotWithShape="1">
          <a:blip r:embed="rId2">
            <a:extLst>
              <a:ext uri="{28A0092B-C50C-407E-A947-70E740481C1C}">
                <a14:useLocalDpi xmlns:a14="http://schemas.microsoft.com/office/drawing/2010/main" val="0"/>
              </a:ext>
            </a:extLst>
          </a:blip>
          <a:srcRect l="34732" t="26501" r="20133" b="42399"/>
          <a:stretch/>
        </p:blipFill>
        <p:spPr>
          <a:xfrm>
            <a:off x="762766" y="2398576"/>
            <a:ext cx="5819710" cy="2605351"/>
          </a:xfrm>
        </p:spPr>
      </p:pic>
      <p:sp>
        <p:nvSpPr>
          <p:cNvPr id="6" name="TextBox 5">
            <a:extLst>
              <a:ext uri="{FF2B5EF4-FFF2-40B4-BE49-F238E27FC236}">
                <a16:creationId xmlns:a16="http://schemas.microsoft.com/office/drawing/2014/main" id="{0CC26B9B-B6B7-4B5A-8E60-8754896120CD}"/>
              </a:ext>
            </a:extLst>
          </p:cNvPr>
          <p:cNvSpPr txBox="1"/>
          <p:nvPr/>
        </p:nvSpPr>
        <p:spPr>
          <a:xfrm>
            <a:off x="762766" y="1488768"/>
            <a:ext cx="7533922" cy="646331"/>
          </a:xfrm>
          <a:prstGeom prst="rect">
            <a:avLst/>
          </a:prstGeom>
          <a:noFill/>
        </p:spPr>
        <p:txBody>
          <a:bodyPr wrap="none" rtlCol="0">
            <a:spAutoFit/>
          </a:bodyPr>
          <a:lstStyle/>
          <a:p>
            <a:r>
              <a:rPr lang="en-US" dirty="0"/>
              <a:t>The point is that if you use “if </a:t>
            </a:r>
            <a:r>
              <a:rPr lang="en-US" dirty="0" err="1"/>
              <a:t>constexpr</a:t>
            </a:r>
            <a:r>
              <a:rPr lang="en-US" dirty="0"/>
              <a:t>” it doesn’t matter if there are compile</a:t>
            </a:r>
          </a:p>
          <a:p>
            <a:r>
              <a:rPr lang="en-US" dirty="0"/>
              <a:t>errors in the branch not taken</a:t>
            </a:r>
          </a:p>
        </p:txBody>
      </p:sp>
    </p:spTree>
    <p:extLst>
      <p:ext uri="{BB962C8B-B14F-4D97-AF65-F5344CB8AC3E}">
        <p14:creationId xmlns:p14="http://schemas.microsoft.com/office/powerpoint/2010/main" val="1895412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A08A030-87D0-4ED7-B25A-44CB845B2267}"/>
              </a:ext>
            </a:extLst>
          </p:cNvPr>
          <p:cNvSpPr>
            <a:spLocks noGrp="1"/>
          </p:cNvSpPr>
          <p:nvPr>
            <p:ph type="body" sz="quarter" idx="10"/>
          </p:nvPr>
        </p:nvSpPr>
        <p:spPr/>
        <p:txBody>
          <a:bodyPr>
            <a:normAutofit lnSpcReduction="10000"/>
          </a:bodyPr>
          <a:lstStyle/>
          <a:p>
            <a:r>
              <a:rPr lang="en-US" dirty="0"/>
              <a:t>Templates are the heart of C++</a:t>
            </a:r>
          </a:p>
        </p:txBody>
      </p:sp>
      <p:sp>
        <p:nvSpPr>
          <p:cNvPr id="3" name="Content Placeholder 2">
            <a:extLst>
              <a:ext uri="{FF2B5EF4-FFF2-40B4-BE49-F238E27FC236}">
                <a16:creationId xmlns:a16="http://schemas.microsoft.com/office/drawing/2014/main" id="{A3C6B941-9CC1-4695-A10D-1F6541C0B35F}"/>
              </a:ext>
            </a:extLst>
          </p:cNvPr>
          <p:cNvSpPr>
            <a:spLocks noGrp="1"/>
          </p:cNvSpPr>
          <p:nvPr>
            <p:ph sz="quarter" idx="11"/>
          </p:nvPr>
        </p:nvSpPr>
        <p:spPr/>
        <p:txBody>
          <a:bodyPr>
            <a:normAutofit lnSpcReduction="10000"/>
          </a:bodyPr>
          <a:lstStyle/>
          <a:p>
            <a:r>
              <a:rPr lang="en-US" dirty="0"/>
              <a:t>Templates have always been one of the defining features of C++</a:t>
            </a:r>
          </a:p>
          <a:p>
            <a:r>
              <a:rPr lang="en-US" dirty="0"/>
              <a:t>They offer power unmatched by any language to avoid writing boilerplate, making compile-time decisions, implementing </a:t>
            </a:r>
            <a:r>
              <a:rPr lang="en-US" dirty="0" err="1"/>
              <a:t>metaprogrammed</a:t>
            </a:r>
            <a:r>
              <a:rPr lang="en-US" dirty="0"/>
              <a:t> design patterns, etc.</a:t>
            </a:r>
          </a:p>
          <a:p>
            <a:pPr lvl="1"/>
            <a:r>
              <a:rPr lang="en-US" dirty="0"/>
              <a:t>Look at </a:t>
            </a:r>
            <a:r>
              <a:rPr lang="en-US" i="1" dirty="0"/>
              <a:t>Modern C++ Design</a:t>
            </a:r>
            <a:r>
              <a:rPr lang="en-US" dirty="0"/>
              <a:t> by 2016 keynoter Alex </a:t>
            </a:r>
            <a:r>
              <a:rPr lang="en-US" dirty="0" err="1"/>
              <a:t>Alexandrescu</a:t>
            </a:r>
            <a:r>
              <a:rPr lang="en-US" dirty="0"/>
              <a:t> for an idea of just how powerful this can be (Note that you will want to adapt the code for more modern language versions)</a:t>
            </a:r>
          </a:p>
          <a:p>
            <a:r>
              <a:rPr lang="en-US" dirty="0"/>
              <a:t>Unfortunately, they are a big part of why C++ is regarded as complicated to use</a:t>
            </a:r>
          </a:p>
          <a:p>
            <a:r>
              <a:rPr lang="en-US" dirty="0"/>
              <a:t>A major strain in C++ design has been “How do we make templates easier to use”?</a:t>
            </a:r>
          </a:p>
          <a:p>
            <a:r>
              <a:rPr lang="en-US" dirty="0"/>
              <a:t>In C++20, we are expecting Concepts, which is a new framework that will radically simplify templates</a:t>
            </a:r>
          </a:p>
          <a:p>
            <a:r>
              <a:rPr lang="en-US" dirty="0"/>
              <a:t>But there are still some goodies in C++17 to simplify templates and help prepare your code for concepts in C++20</a:t>
            </a:r>
          </a:p>
          <a:p>
            <a:r>
              <a:rPr lang="en-US" dirty="0"/>
              <a:t>Let’s get started</a:t>
            </a:r>
          </a:p>
        </p:txBody>
      </p:sp>
    </p:spTree>
    <p:extLst>
      <p:ext uri="{BB962C8B-B14F-4D97-AF65-F5344CB8AC3E}">
        <p14:creationId xmlns:p14="http://schemas.microsoft.com/office/powerpoint/2010/main" val="3726269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85C3C5-F923-44D1-BA41-2E9408B839E6}"/>
              </a:ext>
            </a:extLst>
          </p:cNvPr>
          <p:cNvSpPr>
            <a:spLocks noGrp="1"/>
          </p:cNvSpPr>
          <p:nvPr>
            <p:ph type="body" sz="quarter" idx="10"/>
          </p:nvPr>
        </p:nvSpPr>
        <p:spPr/>
        <p:txBody>
          <a:bodyPr>
            <a:normAutofit lnSpcReduction="10000"/>
          </a:bodyPr>
          <a:lstStyle/>
          <a:p>
            <a:r>
              <a:rPr lang="en-US" dirty="0"/>
              <a:t>Summary</a:t>
            </a:r>
          </a:p>
        </p:txBody>
      </p:sp>
      <p:sp>
        <p:nvSpPr>
          <p:cNvPr id="3" name="Content Placeholder 2">
            <a:extLst>
              <a:ext uri="{FF2B5EF4-FFF2-40B4-BE49-F238E27FC236}">
                <a16:creationId xmlns:a16="http://schemas.microsoft.com/office/drawing/2014/main" id="{3AC48539-4FC8-446E-8DA5-7ED381D8AD18}"/>
              </a:ext>
            </a:extLst>
          </p:cNvPr>
          <p:cNvSpPr>
            <a:spLocks noGrp="1"/>
          </p:cNvSpPr>
          <p:nvPr>
            <p:ph sz="quarter" idx="11"/>
          </p:nvPr>
        </p:nvSpPr>
        <p:spPr/>
        <p:txBody>
          <a:bodyPr/>
          <a:lstStyle/>
          <a:p>
            <a:r>
              <a:rPr lang="en-US" dirty="0"/>
              <a:t>C++17 makes real progress in</a:t>
            </a:r>
          </a:p>
          <a:p>
            <a:pPr lvl="1"/>
            <a:r>
              <a:rPr lang="en-US" dirty="0"/>
              <a:t>Making templates work for you rather than against you</a:t>
            </a:r>
          </a:p>
          <a:p>
            <a:pPr lvl="1"/>
            <a:r>
              <a:rPr lang="en-US" dirty="0"/>
              <a:t>Doing natural type inference while retaining static type safety</a:t>
            </a:r>
          </a:p>
          <a:p>
            <a:pPr lvl="1"/>
            <a:r>
              <a:rPr lang="en-US" dirty="0"/>
              <a:t>Preparing your code for C++20 concepts</a:t>
            </a:r>
          </a:p>
          <a:p>
            <a:r>
              <a:rPr lang="en-US" dirty="0"/>
              <a:t>Of course, the big win will be the introduction of Concepts in C++20, but hopefully this is more than enough to tide you over </a:t>
            </a:r>
            <a:r>
              <a:rPr lang="en-US"/>
              <a:t>until then</a:t>
            </a:r>
            <a:endParaRPr lang="en-US" dirty="0"/>
          </a:p>
          <a:p>
            <a:endParaRPr lang="en-US" dirty="0"/>
          </a:p>
        </p:txBody>
      </p:sp>
    </p:spTree>
    <p:extLst>
      <p:ext uri="{BB962C8B-B14F-4D97-AF65-F5344CB8AC3E}">
        <p14:creationId xmlns:p14="http://schemas.microsoft.com/office/powerpoint/2010/main" val="1539590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0BDB89B-C4F3-44F0-9896-D4241F000E38}"/>
              </a:ext>
            </a:extLst>
          </p:cNvPr>
          <p:cNvSpPr>
            <a:spLocks noGrp="1"/>
          </p:cNvSpPr>
          <p:nvPr>
            <p:ph type="body" sz="quarter" idx="10"/>
          </p:nvPr>
        </p:nvSpPr>
        <p:spPr/>
        <p:txBody>
          <a:bodyPr>
            <a:normAutofit fontScale="85000" lnSpcReduction="10000"/>
          </a:bodyPr>
          <a:lstStyle/>
          <a:p>
            <a:r>
              <a:rPr lang="en-US" dirty="0"/>
              <a:t>My passion: Constructor Template Argument Deduction</a:t>
            </a:r>
          </a:p>
        </p:txBody>
      </p:sp>
      <p:sp>
        <p:nvSpPr>
          <p:cNvPr id="3" name="Content Placeholder 2">
            <a:extLst>
              <a:ext uri="{FF2B5EF4-FFF2-40B4-BE49-F238E27FC236}">
                <a16:creationId xmlns:a16="http://schemas.microsoft.com/office/drawing/2014/main" id="{14AA61C7-D332-4C5C-AE12-7762D247F6B9}"/>
              </a:ext>
            </a:extLst>
          </p:cNvPr>
          <p:cNvSpPr>
            <a:spLocks noGrp="1"/>
          </p:cNvSpPr>
          <p:nvPr>
            <p:ph sz="quarter" idx="11"/>
          </p:nvPr>
        </p:nvSpPr>
        <p:spPr/>
        <p:txBody>
          <a:bodyPr/>
          <a:lstStyle/>
          <a:p>
            <a:r>
              <a:rPr lang="en-US" dirty="0"/>
              <a:t>“CTAD? Sounds complicated!</a:t>
            </a:r>
            <a:br>
              <a:rPr lang="en-US" dirty="0"/>
            </a:br>
            <a:r>
              <a:rPr lang="en-US" dirty="0"/>
              <a:t>What does it mean in simple terms?”</a:t>
            </a:r>
          </a:p>
          <a:p>
            <a:endParaRPr lang="en-US" dirty="0"/>
          </a:p>
          <a:p>
            <a:endParaRPr lang="en-US" dirty="0"/>
          </a:p>
        </p:txBody>
      </p:sp>
      <p:pic>
        <p:nvPicPr>
          <p:cNvPr id="11" name="Picture 10" descr="hack.pptx - PowerPoint">
            <a:extLst>
              <a:ext uri="{FF2B5EF4-FFF2-40B4-BE49-F238E27FC236}">
                <a16:creationId xmlns:a16="http://schemas.microsoft.com/office/drawing/2014/main" id="{49985430-4904-489C-9274-5780EEAEEB77}"/>
              </a:ext>
            </a:extLst>
          </p:cNvPr>
          <p:cNvPicPr>
            <a:picLocks noChangeAspect="1"/>
          </p:cNvPicPr>
          <p:nvPr/>
        </p:nvPicPr>
        <p:blipFill rotWithShape="1">
          <a:blip r:embed="rId2">
            <a:extLst>
              <a:ext uri="{28A0092B-C50C-407E-A947-70E740481C1C}">
                <a14:useLocalDpi xmlns:a14="http://schemas.microsoft.com/office/drawing/2010/main" val="0"/>
              </a:ext>
            </a:extLst>
          </a:blip>
          <a:srcRect l="6382" t="47815" r="50000" b="20937"/>
          <a:stretch/>
        </p:blipFill>
        <p:spPr>
          <a:xfrm>
            <a:off x="684650" y="2462906"/>
            <a:ext cx="7493127" cy="3487585"/>
          </a:xfrm>
          <a:prstGeom prst="rect">
            <a:avLst/>
          </a:prstGeom>
        </p:spPr>
      </p:pic>
    </p:spTree>
    <p:extLst>
      <p:ext uri="{BB962C8B-B14F-4D97-AF65-F5344CB8AC3E}">
        <p14:creationId xmlns:p14="http://schemas.microsoft.com/office/powerpoint/2010/main" val="3931783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A562993-64DC-40AC-A23C-7387417AE166}"/>
              </a:ext>
            </a:extLst>
          </p:cNvPr>
          <p:cNvSpPr>
            <a:spLocks noGrp="1"/>
          </p:cNvSpPr>
          <p:nvPr>
            <p:ph type="body" sz="quarter" idx="10"/>
          </p:nvPr>
        </p:nvSpPr>
        <p:spPr/>
        <p:txBody>
          <a:bodyPr>
            <a:normAutofit fontScale="85000" lnSpcReduction="10000"/>
          </a:bodyPr>
          <a:lstStyle/>
          <a:p>
            <a:r>
              <a:rPr lang="en-US" dirty="0"/>
              <a:t>Wow! That looks useful and cool! How does it work?</a:t>
            </a:r>
          </a:p>
        </p:txBody>
      </p:sp>
      <p:pic>
        <p:nvPicPr>
          <p:cNvPr id="5" name="Content Placeholder 4" descr="hack.pptx - PowerPoint">
            <a:extLst>
              <a:ext uri="{FF2B5EF4-FFF2-40B4-BE49-F238E27FC236}">
                <a16:creationId xmlns:a16="http://schemas.microsoft.com/office/drawing/2014/main" id="{F9F402AE-FBFC-4CCA-9C80-9415AECB042F}"/>
              </a:ext>
            </a:extLst>
          </p:cNvPr>
          <p:cNvPicPr>
            <a:picLocks noGrp="1" noChangeAspect="1"/>
          </p:cNvPicPr>
          <p:nvPr>
            <p:ph sz="quarter" idx="11"/>
          </p:nvPr>
        </p:nvPicPr>
        <p:blipFill rotWithShape="1">
          <a:blip r:embed="rId2">
            <a:extLst>
              <a:ext uri="{28A0092B-C50C-407E-A947-70E740481C1C}">
                <a14:useLocalDpi xmlns:a14="http://schemas.microsoft.com/office/drawing/2010/main" val="0"/>
              </a:ext>
            </a:extLst>
          </a:blip>
          <a:srcRect l="7579" t="37103" r="35476" b="15981"/>
          <a:stretch/>
        </p:blipFill>
        <p:spPr>
          <a:xfrm>
            <a:off x="303268" y="1355516"/>
            <a:ext cx="8687219" cy="4650115"/>
          </a:xfrm>
        </p:spPr>
      </p:pic>
    </p:spTree>
    <p:extLst>
      <p:ext uri="{BB962C8B-B14F-4D97-AF65-F5344CB8AC3E}">
        <p14:creationId xmlns:p14="http://schemas.microsoft.com/office/powerpoint/2010/main" val="23534189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37EA503-814E-415E-945F-A4D1CF03CD34}"/>
              </a:ext>
            </a:extLst>
          </p:cNvPr>
          <p:cNvSpPr>
            <a:spLocks noGrp="1"/>
          </p:cNvSpPr>
          <p:nvPr>
            <p:ph type="body" sz="quarter" idx="10"/>
          </p:nvPr>
        </p:nvSpPr>
        <p:spPr/>
        <p:txBody>
          <a:bodyPr>
            <a:normAutofit lnSpcReduction="10000"/>
          </a:bodyPr>
          <a:lstStyle/>
          <a:p>
            <a:r>
              <a:rPr lang="en-US" dirty="0"/>
              <a:t>Lessons from the standard library</a:t>
            </a:r>
          </a:p>
        </p:txBody>
      </p:sp>
      <p:sp>
        <p:nvSpPr>
          <p:cNvPr id="3" name="Content Placeholder 2">
            <a:extLst>
              <a:ext uri="{FF2B5EF4-FFF2-40B4-BE49-F238E27FC236}">
                <a16:creationId xmlns:a16="http://schemas.microsoft.com/office/drawing/2014/main" id="{9480CE23-CBFE-41E3-AD68-CC36B23AA1DA}"/>
              </a:ext>
            </a:extLst>
          </p:cNvPr>
          <p:cNvSpPr>
            <a:spLocks noGrp="1"/>
          </p:cNvSpPr>
          <p:nvPr>
            <p:ph sz="quarter" idx="11"/>
          </p:nvPr>
        </p:nvSpPr>
        <p:spPr/>
        <p:txBody>
          <a:bodyPr/>
          <a:lstStyle/>
          <a:p>
            <a:r>
              <a:rPr lang="en-US" dirty="0"/>
              <a:t>Whenever we do a new C++ language feature, we should check how it affects the library</a:t>
            </a:r>
          </a:p>
          <a:p>
            <a:r>
              <a:rPr lang="en-US" dirty="0"/>
              <a:t>CTAD creates many opportunities for the standard library, so we spent a lot of time integrating it with all of the standard library classes</a:t>
            </a:r>
          </a:p>
          <a:p>
            <a:r>
              <a:rPr lang="en-US" dirty="0"/>
              <a:t>This was helpful for the users of the standard library</a:t>
            </a:r>
          </a:p>
          <a:p>
            <a:r>
              <a:rPr lang="en-US" dirty="0"/>
              <a:t>But it was at least as useful to us!</a:t>
            </a:r>
          </a:p>
          <a:p>
            <a:pPr lvl="1"/>
            <a:r>
              <a:rPr lang="en-US" dirty="0"/>
              <a:t>In the course of doing this, we found some flaws in the language feature that we were able to fix in C++17</a:t>
            </a:r>
          </a:p>
          <a:p>
            <a:pPr lvl="1"/>
            <a:r>
              <a:rPr lang="en-US" dirty="0"/>
              <a:t>By getting a lot of hands-on experience with using CTAD with a complex library, we were able to develop a set of best practices for using Constructor Template Argument Deduction that I can share with you today</a:t>
            </a:r>
          </a:p>
          <a:p>
            <a:pPr lvl="1"/>
            <a:r>
              <a:rPr lang="en-US" dirty="0"/>
              <a:t>They will also make their way to the C++ best practices repository that Kate Gregory will tell you about in her talk</a:t>
            </a:r>
          </a:p>
        </p:txBody>
      </p:sp>
    </p:spTree>
    <p:extLst>
      <p:ext uri="{BB962C8B-B14F-4D97-AF65-F5344CB8AC3E}">
        <p14:creationId xmlns:p14="http://schemas.microsoft.com/office/powerpoint/2010/main" val="2080237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8390968-F8C0-4A9D-B1BA-0EE0F5121E35}"/>
              </a:ext>
            </a:extLst>
          </p:cNvPr>
          <p:cNvSpPr>
            <a:spLocks noGrp="1"/>
          </p:cNvSpPr>
          <p:nvPr>
            <p:ph type="body" sz="quarter" idx="10"/>
          </p:nvPr>
        </p:nvSpPr>
        <p:spPr/>
        <p:txBody>
          <a:bodyPr>
            <a:normAutofit lnSpcReduction="10000"/>
          </a:bodyPr>
          <a:lstStyle/>
          <a:p>
            <a:r>
              <a:rPr lang="en-US" dirty="0"/>
              <a:t>First, a word about the standard process</a:t>
            </a:r>
          </a:p>
        </p:txBody>
      </p:sp>
      <p:sp>
        <p:nvSpPr>
          <p:cNvPr id="3" name="Content Placeholder 2">
            <a:extLst>
              <a:ext uri="{FF2B5EF4-FFF2-40B4-BE49-F238E27FC236}">
                <a16:creationId xmlns:a16="http://schemas.microsoft.com/office/drawing/2014/main" id="{6C75F843-B44C-4782-8276-E5747C0B9FDB}"/>
              </a:ext>
            </a:extLst>
          </p:cNvPr>
          <p:cNvSpPr>
            <a:spLocks noGrp="1"/>
          </p:cNvSpPr>
          <p:nvPr>
            <p:ph sz="quarter" idx="11"/>
          </p:nvPr>
        </p:nvSpPr>
        <p:spPr/>
        <p:txBody>
          <a:bodyPr/>
          <a:lstStyle/>
          <a:p>
            <a:r>
              <a:rPr lang="en-US" dirty="0"/>
              <a:t>The German leader Otto von Bismarck once said about sausages and laws, that it’s “best not to know how they’re made”!!</a:t>
            </a:r>
          </a:p>
          <a:p>
            <a:r>
              <a:rPr lang="en-US" dirty="0"/>
              <a:t>Well, that applies to standards processes too</a:t>
            </a:r>
          </a:p>
          <a:p>
            <a:pPr lvl="1"/>
            <a:r>
              <a:rPr lang="en-US" dirty="0"/>
              <a:t>So I will not be insulted if you cover your eyes on this slide</a:t>
            </a:r>
          </a:p>
          <a:p>
            <a:r>
              <a:rPr lang="en-US" dirty="0"/>
              <a:t>CTAD went through at least 14 papers over 10 years before it got into the language!!</a:t>
            </a:r>
          </a:p>
          <a:p>
            <a:r>
              <a:rPr lang="en-US" dirty="0"/>
              <a:t>That’s a whole lot of sausage making!</a:t>
            </a:r>
          </a:p>
          <a:p>
            <a:r>
              <a:rPr lang="en-US" dirty="0"/>
              <a:t>While it might have been nice to get out earlier, the benefit to you is that it is much more mature, comprehensive, and better understood feature that is deeply integrated into the standard library than any of the earlier versions</a:t>
            </a:r>
          </a:p>
          <a:p>
            <a:r>
              <a:rPr lang="en-US" dirty="0"/>
              <a:t>In fact, we had to rush to get things done even in the final C++17 meeting, where I made presentations to all 4 major working groups (Evolution, Core, Library, and Library Evolution)</a:t>
            </a:r>
          </a:p>
          <a:p>
            <a:r>
              <a:rPr lang="en-US" dirty="0"/>
              <a:t>So maybe there is something to say for the process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2926361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988032B-814F-46EC-BE1D-1A26EF0374F5}"/>
              </a:ext>
            </a:extLst>
          </p:cNvPr>
          <p:cNvSpPr>
            <a:spLocks noGrp="1"/>
          </p:cNvSpPr>
          <p:nvPr>
            <p:ph type="body" sz="quarter" idx="10"/>
          </p:nvPr>
        </p:nvSpPr>
        <p:spPr/>
        <p:txBody>
          <a:bodyPr>
            <a:normAutofit lnSpcReduction="10000"/>
          </a:bodyPr>
          <a:lstStyle/>
          <a:p>
            <a:r>
              <a:rPr lang="en-US" dirty="0"/>
              <a:t>Best Practices</a:t>
            </a:r>
          </a:p>
        </p:txBody>
      </p:sp>
      <p:sp>
        <p:nvSpPr>
          <p:cNvPr id="3" name="Content Placeholder 2">
            <a:extLst>
              <a:ext uri="{FF2B5EF4-FFF2-40B4-BE49-F238E27FC236}">
                <a16:creationId xmlns:a16="http://schemas.microsoft.com/office/drawing/2014/main" id="{4E997DC9-E661-4626-9D3B-2AB7F6550A92}"/>
              </a:ext>
            </a:extLst>
          </p:cNvPr>
          <p:cNvSpPr>
            <a:spLocks noGrp="1"/>
          </p:cNvSpPr>
          <p:nvPr>
            <p:ph sz="quarter" idx="11"/>
          </p:nvPr>
        </p:nvSpPr>
        <p:spPr/>
        <p:txBody>
          <a:bodyPr/>
          <a:lstStyle/>
          <a:p>
            <a:r>
              <a:rPr lang="en-US" dirty="0"/>
              <a:t>In this presentation, I will share some of the Best Practices we learned to make the most of this feature</a:t>
            </a:r>
          </a:p>
          <a:p>
            <a:r>
              <a:rPr lang="en-US" dirty="0"/>
              <a:t>The good news is that if you are just using someone else’ class templates, it should pretty much just work for you</a:t>
            </a:r>
          </a:p>
          <a:p>
            <a:r>
              <a:rPr lang="en-US" dirty="0"/>
              <a:t>However, if you are designing your own classes, they may work out of the box, but sometimes you can make things easier for the user by thinking about CTAD when designing your constructors and by customizing them with deduction guides.</a:t>
            </a:r>
          </a:p>
          <a:p>
            <a:r>
              <a:rPr lang="en-US" dirty="0"/>
              <a:t>First there will be a set of Basic Best Practices that class template authors should learn</a:t>
            </a:r>
          </a:p>
          <a:p>
            <a:r>
              <a:rPr lang="en-US" dirty="0"/>
              <a:t>Then there will be some more Advanced Best Practices for the interested</a:t>
            </a:r>
          </a:p>
        </p:txBody>
      </p:sp>
    </p:spTree>
    <p:extLst>
      <p:ext uri="{BB962C8B-B14F-4D97-AF65-F5344CB8AC3E}">
        <p14:creationId xmlns:p14="http://schemas.microsoft.com/office/powerpoint/2010/main" val="3696749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34F2F4D-7680-45AA-BDEB-AB44431C223C}"/>
              </a:ext>
            </a:extLst>
          </p:cNvPr>
          <p:cNvSpPr>
            <a:spLocks noGrp="1"/>
          </p:cNvSpPr>
          <p:nvPr>
            <p:ph type="body" sz="quarter" idx="10"/>
          </p:nvPr>
        </p:nvSpPr>
        <p:spPr/>
        <p:txBody>
          <a:bodyPr>
            <a:normAutofit lnSpcReduction="10000"/>
          </a:bodyPr>
          <a:lstStyle/>
          <a:p>
            <a:r>
              <a:rPr lang="en-US" dirty="0"/>
              <a:t>Basic Best Practice 1: When to use CTAD</a:t>
            </a:r>
          </a:p>
        </p:txBody>
      </p:sp>
      <p:pic>
        <p:nvPicPr>
          <p:cNvPr id="9" name="Content Placeholder 8" descr="hack.pptx - PowerPoint">
            <a:extLst>
              <a:ext uri="{FF2B5EF4-FFF2-40B4-BE49-F238E27FC236}">
                <a16:creationId xmlns:a16="http://schemas.microsoft.com/office/drawing/2014/main" id="{213D61B3-CCAA-4EEC-A3C6-8B70283E1DCC}"/>
              </a:ext>
            </a:extLst>
          </p:cNvPr>
          <p:cNvPicPr>
            <a:picLocks noGrp="1" noChangeAspect="1"/>
          </p:cNvPicPr>
          <p:nvPr>
            <p:ph sz="quarter" idx="11"/>
          </p:nvPr>
        </p:nvPicPr>
        <p:blipFill rotWithShape="1">
          <a:blip r:embed="rId2">
            <a:extLst>
              <a:ext uri="{28A0092B-C50C-407E-A947-70E740481C1C}">
                <a14:useLocalDpi xmlns:a14="http://schemas.microsoft.com/office/drawing/2010/main" val="0"/>
              </a:ext>
            </a:extLst>
          </a:blip>
          <a:srcRect l="25834" t="25882" r="8840" b="31531"/>
          <a:stretch/>
        </p:blipFill>
        <p:spPr>
          <a:xfrm>
            <a:off x="266700" y="1383085"/>
            <a:ext cx="8537272" cy="4089530"/>
          </a:xfrm>
        </p:spPr>
      </p:pic>
    </p:spTree>
    <p:extLst>
      <p:ext uri="{BB962C8B-B14F-4D97-AF65-F5344CB8AC3E}">
        <p14:creationId xmlns:p14="http://schemas.microsoft.com/office/powerpoint/2010/main" val="1783220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F032395-0E7C-47F3-B3EE-44DD3AB9E2F4}"/>
              </a:ext>
            </a:extLst>
          </p:cNvPr>
          <p:cNvSpPr>
            <a:spLocks noGrp="1"/>
          </p:cNvSpPr>
          <p:nvPr>
            <p:ph type="body" sz="quarter" idx="10"/>
          </p:nvPr>
        </p:nvSpPr>
        <p:spPr/>
        <p:txBody>
          <a:bodyPr>
            <a:normAutofit lnSpcReduction="10000"/>
          </a:bodyPr>
          <a:lstStyle/>
          <a:p>
            <a:r>
              <a:rPr lang="en-US" dirty="0"/>
              <a:t>Basic Best Practice 2: Copying vs Wrapping</a:t>
            </a:r>
          </a:p>
        </p:txBody>
      </p:sp>
      <p:pic>
        <p:nvPicPr>
          <p:cNvPr id="5" name="Content Placeholder 4" descr="hack.pptx - PowerPoint">
            <a:extLst>
              <a:ext uri="{FF2B5EF4-FFF2-40B4-BE49-F238E27FC236}">
                <a16:creationId xmlns:a16="http://schemas.microsoft.com/office/drawing/2014/main" id="{F2ED8D8C-CE07-4CD2-86C2-8A0405F9528A}"/>
              </a:ext>
            </a:extLst>
          </p:cNvPr>
          <p:cNvPicPr>
            <a:picLocks noGrp="1" noChangeAspect="1"/>
          </p:cNvPicPr>
          <p:nvPr>
            <p:ph sz="quarter" idx="11"/>
          </p:nvPr>
        </p:nvPicPr>
        <p:blipFill rotWithShape="1">
          <a:blip r:embed="rId2">
            <a:extLst>
              <a:ext uri="{28A0092B-C50C-407E-A947-70E740481C1C}">
                <a14:useLocalDpi xmlns:a14="http://schemas.microsoft.com/office/drawing/2010/main" val="0"/>
              </a:ext>
            </a:extLst>
          </a:blip>
          <a:srcRect l="20897" t="42669" r="14466" b="25435"/>
          <a:stretch/>
        </p:blipFill>
        <p:spPr>
          <a:xfrm>
            <a:off x="142445" y="1415252"/>
            <a:ext cx="8698288" cy="3032683"/>
          </a:xfrm>
        </p:spPr>
      </p:pic>
    </p:spTree>
    <p:extLst>
      <p:ext uri="{BB962C8B-B14F-4D97-AF65-F5344CB8AC3E}">
        <p14:creationId xmlns:p14="http://schemas.microsoft.com/office/powerpoint/2010/main" val="815214826"/>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1452</TotalTime>
  <Words>1133</Words>
  <Application>Microsoft Office PowerPoint</Application>
  <PresentationFormat>On-screen Show (4:3)</PresentationFormat>
  <Paragraphs>73</Paragraphs>
  <Slides>20</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Microsoft YaHei</vt:lpstr>
      <vt:lpstr>Microsoft YaHei UI</vt:lpstr>
      <vt:lpstr>SimSun</vt:lpstr>
      <vt:lpstr>Arial</vt:lpstr>
      <vt:lpstr>Calibri</vt:lpstr>
      <vt:lpstr>Calibri Light</vt:lpstr>
      <vt:lpstr>Consolas</vt:lpstr>
      <vt:lpstr>Courier New</vt:lpstr>
      <vt:lpstr>Times New Roman</vt:lpstr>
      <vt:lpstr>Wingdings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李肥</dc:creator>
  <cp:lastModifiedBy>mike_spertus@symantec.com</cp:lastModifiedBy>
  <cp:revision>44</cp:revision>
  <dcterms:created xsi:type="dcterms:W3CDTF">2017-10-25T05:24:51Z</dcterms:created>
  <dcterms:modified xsi:type="dcterms:W3CDTF">2017-11-17T00:54:53Z</dcterms:modified>
</cp:coreProperties>
</file>

<file path=docProps/thumbnail.jpeg>
</file>